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 varScale="1">
        <p:scale>
          <a:sx n="68" d="100"/>
          <a:sy n="68" d="100"/>
        </p:scale>
        <p:origin x="90" y="21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800"/>
            </a:lvl4pPr>
            <a:lvl5pPr marL="1828800" indent="0" algn="ctr">
              <a:buNone/>
              <a:defRPr sz="1800"/>
            </a:lvl5pPr>
            <a:lvl6pPr marL="2286000" indent="0" algn="ctr">
              <a:buNone/>
              <a:defRPr sz="1800"/>
            </a:lvl6pPr>
            <a:lvl7pPr marL="2743200" indent="0" algn="ctr">
              <a:buNone/>
              <a:defRPr sz="1800"/>
            </a:lvl7pPr>
            <a:lvl8pPr marL="3200400" indent="0" algn="ctr">
              <a:buNone/>
              <a:defRPr sz="1800"/>
            </a:lvl8pPr>
            <a:lvl9pPr marL="3657600" indent="0" algn="ctr">
              <a:buNone/>
              <a:defRPr sz="18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algn="l">
              <a:defRPr/>
            </a:lvl1pPr>
          </a:lstStyle>
          <a:p>
            <a:fld id="{6AD6EE87-EBD5-4F12-A48A-63ACA297AC8F}" type="datetimeFigureOut">
              <a:rPr lang="en-US" dirty="0"/>
              <a:t>10/3/2015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D3794B-289A-4A80-97D7-111025398D45}" type="datetimeFigureOut">
              <a:rPr lang="en-US" dirty="0"/>
              <a:t>10/3/2015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b="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61015F-7CC6-4D0A-9D87-873EA4C304CC}" type="datetimeFigureOut">
              <a:rPr lang="en-US" dirty="0"/>
              <a:t>10/3/2015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24127" y="2286000"/>
            <a:ext cx="475488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989320" y="2286000"/>
            <a:ext cx="475488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C6A301-0538-44EC-B09D-202E1042A48B}" type="datetimeFigureOut">
              <a:rPr lang="en-US" dirty="0"/>
              <a:t>10/3/2015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sz="2300" b="0" cap="none" baseline="0">
                <a:solidFill>
                  <a:schemeClr val="accent1"/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24128" y="2967788"/>
            <a:ext cx="4754880" cy="334157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99088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lang="en-US" sz="2300" b="0" kern="1200" cap="none" baseline="0" dirty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l" defTabSz="914400" rtl="0" eaLnBrk="1" latinLnBrk="0" hangingPunct="1">
              <a:lnSpc>
                <a:spcPct val="90000"/>
              </a:lnSpc>
              <a:spcBef>
                <a:spcPts val="1800"/>
              </a:spcBef>
              <a:buNone/>
            </a:pPr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990888" y="2967788"/>
            <a:ext cx="4754880" cy="334157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89574A-8875-45EF-8EA2-3CAA0F7ABC4C}" type="datetimeFigureOut">
              <a:rPr lang="en-US" dirty="0"/>
              <a:t>10/3/2015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EF4D4C-5367-4C26-9E2B-D8088D7FCA81}" type="datetimeFigureOut">
              <a:rPr lang="en-US" dirty="0"/>
              <a:t>10/3/2015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E91E96-98B0-4413-9547-46F3504108EF}" type="datetimeFigureOut">
              <a:rPr lang="en-US" dirty="0"/>
              <a:t>10/3/2015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24128" y="471509"/>
            <a:ext cx="4389120" cy="1737360"/>
          </a:xfrm>
        </p:spPr>
        <p:txBody>
          <a:bodyPr>
            <a:noAutofit/>
          </a:bodyPr>
          <a:lstStyle>
            <a:lvl1pPr>
              <a:lnSpc>
                <a:spcPct val="80000"/>
              </a:lnSpc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15000" y="822960"/>
            <a:ext cx="5678424" cy="518464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128" y="2257506"/>
            <a:ext cx="4389120" cy="3762294"/>
          </a:xfrm>
        </p:spPr>
        <p:txBody>
          <a:bodyPr lIns="91440" rIns="91440">
            <a:normAutofit/>
          </a:bodyPr>
          <a:lstStyle>
            <a:lvl1pPr marL="0" indent="0">
              <a:lnSpc>
                <a:spcPct val="108000"/>
              </a:lnSpc>
              <a:spcBef>
                <a:spcPts val="600"/>
              </a:spcBef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5C68B11-C5A8-448C-8CE9-B1A273C79CFC}" type="datetimeFigureOut">
              <a:rPr lang="en-US" dirty="0"/>
              <a:t>10/3/2015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8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-1"/>
            <a:ext cx="12188952" cy="4572000"/>
          </a:xfrm>
          <a:solidFill>
            <a:schemeClr val="accent1">
              <a:lumMod val="60000"/>
              <a:lumOff val="40000"/>
            </a:schemeClr>
          </a:solidFill>
        </p:spPr>
        <p:txBody>
          <a:bodyPr lIns="457200" tIns="365760" rIns="45720" bIns="45720"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610600" y="4960138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16CA0-919D-4A49-9C8A-62FDFB3A5183}" type="datetimeFigureOut">
              <a:rPr lang="en-US" dirty="0"/>
              <a:t>10/3/2015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7E5644-1E61-4311-A31E-84CB9C7AA8A9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D73815-2707-4475-8F1A-B873CB631BB4}" type="datetimeFigureOut">
              <a:rPr lang="en-US" dirty="0"/>
              <a:t>10/3/2015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762000"/>
            <a:ext cx="2628900" cy="5410200"/>
          </a:xfrm>
        </p:spPr>
        <p:txBody>
          <a:bodyPr vert="eaVert" lIns="45720" tIns="91440" rIns="45720" bIns="91440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1" y="762000"/>
            <a:ext cx="7581900" cy="54102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4AFB99-0EAB-4182-AFF8-E214C82A68F6}" type="datetimeFigureOut">
              <a:rPr lang="en-US" dirty="0"/>
              <a:t>10/3/2015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7" name="Straight Connector 6"/>
          <p:cNvCxnSpPr/>
          <p:nvPr/>
        </p:nvCxnSpPr>
        <p:spPr>
          <a:xfrm rot="5400000" flipV="1">
            <a:off x="10058400" y="59263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286000"/>
            <a:ext cx="9720073" cy="4023360"/>
          </a:xfrm>
          <a:prstGeom prst="rect">
            <a:avLst/>
          </a:prstGeom>
        </p:spPr>
        <p:txBody>
          <a:bodyPr vert="horz" lIns="45720" tIns="45720" rIns="4572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24129" y="6470704"/>
            <a:ext cx="2154143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90298CD5-6C1E-4009-B41F-6DF62E31D3BE}" type="datetimeFigureOut">
              <a:rPr lang="en-US" dirty="0"/>
              <a:pPr/>
              <a:t>10/3/2015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842932" y="6470704"/>
            <a:ext cx="5901459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cap="all" baseline="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837333" y="6470704"/>
            <a:ext cx="973667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7" name="Straight Connector 6"/>
          <p:cNvCxnSpPr/>
          <p:nvPr/>
        </p:nvCxnSpPr>
        <p:spPr>
          <a:xfrm flipV="1">
            <a:off x="762000" y="826324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60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80000"/>
        </a:lnSpc>
        <a:spcBef>
          <a:spcPct val="0"/>
        </a:spcBef>
        <a:buNone/>
        <a:defRPr sz="5000" kern="1200" cap="all" spc="100" baseline="0">
          <a:solidFill>
            <a:schemeClr val="tx1">
              <a:lumMod val="95000"/>
              <a:lumOff val="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Tw Cen MT" panose="020B0602020104020603" pitchFamily="34" charset="0"/>
        <a:buChar char=" 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26517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4480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59436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77724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91440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1060704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1216152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13624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9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gif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Parents of exceptional learners</a:t>
            </a:r>
            <a:endParaRPr lang="en-US" dirty="0"/>
          </a:p>
        </p:txBody>
      </p:sp>
      <p:pic>
        <p:nvPicPr>
          <p:cNvPr id="11" name="Picture Placeholder 10"/>
          <p:cNvPicPr>
            <a:picLocks noGrp="1" noChangeAspect="1"/>
          </p:cNvPicPr>
          <p:nvPr>
            <p:ph type="pic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673" r="25673"/>
          <a:stretch>
            <a:fillRect/>
          </a:stretch>
        </p:blipFill>
        <p:spPr>
          <a:noFill/>
        </p:spPr>
      </p:pic>
      <p:sp>
        <p:nvSpPr>
          <p:cNvPr id="6" name="Text Placeholder 5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en-US" dirty="0" smtClean="0"/>
              <a:t>Katie Keegan</a:t>
            </a:r>
          </a:p>
        </p:txBody>
      </p:sp>
    </p:spTree>
    <p:extLst>
      <p:ext uri="{BB962C8B-B14F-4D97-AF65-F5344CB8AC3E}">
        <p14:creationId xmlns:p14="http://schemas.microsoft.com/office/powerpoint/2010/main" val="294715396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 smtClean="0"/>
              <a:t>Points for parents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half"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-IDEA</a:t>
            </a:r>
          </a:p>
          <a:p>
            <a:r>
              <a:rPr lang="en-US" dirty="0" smtClean="0"/>
              <a:t>-LRE</a:t>
            </a:r>
          </a:p>
          <a:p>
            <a:r>
              <a:rPr lang="en-US" dirty="0" smtClean="0"/>
              <a:t>-IEP</a:t>
            </a:r>
          </a:p>
          <a:p>
            <a:r>
              <a:rPr lang="en-US" dirty="0" smtClean="0"/>
              <a:t>-RTI</a:t>
            </a:r>
          </a:p>
          <a:p>
            <a:r>
              <a:rPr lang="en-US" dirty="0" smtClean="0"/>
              <a:t>-IFSP</a:t>
            </a:r>
          </a:p>
          <a:p>
            <a:r>
              <a:rPr lang="en-US" dirty="0" smtClean="0"/>
              <a:t>-Support Outside School</a:t>
            </a:r>
          </a:p>
          <a:p>
            <a:r>
              <a:rPr lang="en-US" dirty="0" smtClean="0"/>
              <a:t>-Final notes</a:t>
            </a:r>
          </a:p>
          <a:p>
            <a:r>
              <a:rPr lang="en-US" dirty="0" smtClean="0"/>
              <a:t>-Reflection</a:t>
            </a:r>
          </a:p>
          <a:p>
            <a:r>
              <a:rPr lang="en-US" dirty="0" smtClean="0"/>
              <a:t>-References</a:t>
            </a:r>
            <a:endParaRPr lang="en-US" dirty="0"/>
          </a:p>
        </p:txBody>
      </p:sp>
      <p:pic>
        <p:nvPicPr>
          <p:cNvPr id="8" name="Content Placeholder 7"/>
          <p:cNvPicPr>
            <a:picLocks noGrp="1" noChangeAspect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9638" y="2717616"/>
            <a:ext cx="4754562" cy="3159493"/>
          </a:xfrm>
        </p:spPr>
      </p:pic>
    </p:spTree>
    <p:extLst>
      <p:ext uri="{BB962C8B-B14F-4D97-AF65-F5344CB8AC3E}">
        <p14:creationId xmlns:p14="http://schemas.microsoft.com/office/powerpoint/2010/main" val="10998383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en-US" sz="8800" dirty="0" smtClean="0"/>
              <a:t>IDEA </a:t>
            </a:r>
            <a:r>
              <a:rPr lang="en-US" sz="4000" dirty="0" smtClean="0"/>
              <a:t>– Individuals with disabilities education act</a:t>
            </a:r>
            <a:endParaRPr lang="en-US" sz="8800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b="1" dirty="0" smtClean="0"/>
              <a:t>Identification</a:t>
            </a:r>
            <a:r>
              <a:rPr lang="en-US" dirty="0" smtClean="0"/>
              <a:t> – extensive efforts to screen all children and youths with disabilities</a:t>
            </a:r>
          </a:p>
          <a:p>
            <a:pPr marL="0" indent="0">
              <a:buNone/>
            </a:pPr>
            <a:r>
              <a:rPr lang="en-US" b="1" dirty="0" smtClean="0"/>
              <a:t>Parent</a:t>
            </a:r>
            <a:r>
              <a:rPr lang="en-US" dirty="0" smtClean="0"/>
              <a:t> </a:t>
            </a:r>
            <a:r>
              <a:rPr lang="en-US" b="1" dirty="0" smtClean="0"/>
              <a:t>Consultation</a:t>
            </a:r>
            <a:r>
              <a:rPr lang="en-US" dirty="0" smtClean="0"/>
              <a:t> – parents are consulted about the students evaluation and placement and the education plan</a:t>
            </a:r>
          </a:p>
          <a:p>
            <a:pPr marL="0" indent="0">
              <a:buNone/>
            </a:pPr>
            <a:r>
              <a:rPr lang="en-US" b="1" dirty="0" smtClean="0"/>
              <a:t>LRE</a:t>
            </a:r>
            <a:r>
              <a:rPr lang="en-US" dirty="0" smtClean="0"/>
              <a:t> – the student is educated in he least restrictive environment (LRE) consistent with his/her educational needs</a:t>
            </a:r>
          </a:p>
          <a:p>
            <a:pPr marL="0" indent="0">
              <a:buNone/>
            </a:pPr>
            <a:r>
              <a:rPr lang="en-US" b="1" dirty="0" smtClean="0"/>
              <a:t>IEP</a:t>
            </a:r>
            <a:r>
              <a:rPr lang="en-US" dirty="0" smtClean="0"/>
              <a:t> – individualized education plan (IEP) is prepared including goals etc.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r>
              <a:rPr lang="en-US" b="1" dirty="0" smtClean="0"/>
              <a:t>Nondiscriminatory</a:t>
            </a:r>
            <a:r>
              <a:rPr lang="en-US" dirty="0" smtClean="0"/>
              <a:t> </a:t>
            </a:r>
            <a:r>
              <a:rPr lang="en-US" b="1" dirty="0" smtClean="0"/>
              <a:t>Evaluation</a:t>
            </a:r>
            <a:r>
              <a:rPr lang="en-US" dirty="0" smtClean="0"/>
              <a:t> – student is evaluated in all areas of suspected disability and in an unbiased way</a:t>
            </a:r>
          </a:p>
          <a:p>
            <a:r>
              <a:rPr lang="en-US" b="1" dirty="0" smtClean="0"/>
              <a:t>Confidentiality</a:t>
            </a:r>
            <a:r>
              <a:rPr lang="en-US" dirty="0" smtClean="0"/>
              <a:t> – results of evaluation and placement are confidential; parents have access</a:t>
            </a:r>
          </a:p>
          <a:p>
            <a:r>
              <a:rPr lang="en-US" b="1" dirty="0" smtClean="0"/>
              <a:t>Personnel</a:t>
            </a:r>
            <a:r>
              <a:rPr lang="en-US" dirty="0" smtClean="0"/>
              <a:t> </a:t>
            </a:r>
            <a:r>
              <a:rPr lang="en-US" b="1" dirty="0" smtClean="0"/>
              <a:t>Development</a:t>
            </a:r>
            <a:r>
              <a:rPr lang="en-US" dirty="0" smtClean="0"/>
              <a:t> – training for teachers include in-service training for general ed. teachers, in meeting the needs of students with disabilities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024127" y="1778805"/>
            <a:ext cx="972007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ensures that all children and youths with disabilities have the right to free, appropriate public education</a:t>
            </a:r>
          </a:p>
        </p:txBody>
      </p:sp>
    </p:spTree>
    <p:extLst>
      <p:ext uri="{BB962C8B-B14F-4D97-AF65-F5344CB8AC3E}">
        <p14:creationId xmlns:p14="http://schemas.microsoft.com/office/powerpoint/2010/main" val="153718593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8800" dirty="0" smtClean="0"/>
              <a:t>LRE</a:t>
            </a:r>
            <a:r>
              <a:rPr lang="en-US" dirty="0" smtClean="0"/>
              <a:t> – Least restrictive environment 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1024129" y="2286000"/>
            <a:ext cx="9720072" cy="1470074"/>
          </a:xfrm>
        </p:spPr>
        <p:txBody>
          <a:bodyPr/>
          <a:lstStyle/>
          <a:p>
            <a:r>
              <a:rPr lang="en-US" dirty="0" smtClean="0"/>
              <a:t>The student is educated in the least restrictive environment consistent with his or her educational needs and, insofar as possible with students without disabilities.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4129" y="3957242"/>
            <a:ext cx="9720072" cy="1669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6154591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8000" dirty="0" smtClean="0"/>
              <a:t>IEP</a:t>
            </a:r>
            <a:r>
              <a:rPr lang="en-US" dirty="0" smtClean="0"/>
              <a:t> – individualized education program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sz="2800" dirty="0" smtClean="0"/>
              <a:t>A written individualized education program is prepared for each student with a disability, including:</a:t>
            </a:r>
          </a:p>
          <a:p>
            <a:r>
              <a:rPr lang="en-US" dirty="0"/>
              <a:t>-</a:t>
            </a:r>
            <a:r>
              <a:rPr lang="en-US" dirty="0" smtClean="0"/>
              <a:t>levels of functioning</a:t>
            </a:r>
          </a:p>
          <a:p>
            <a:r>
              <a:rPr lang="en-US" dirty="0"/>
              <a:t>-</a:t>
            </a:r>
            <a:r>
              <a:rPr lang="en-US" dirty="0" smtClean="0"/>
              <a:t>long-term goals</a:t>
            </a:r>
          </a:p>
          <a:p>
            <a:r>
              <a:rPr lang="en-US" dirty="0"/>
              <a:t>-</a:t>
            </a:r>
            <a:r>
              <a:rPr lang="en-US" dirty="0" smtClean="0"/>
              <a:t>extent to which the students will not participate in the general education classroom and curriculum </a:t>
            </a:r>
          </a:p>
          <a:p>
            <a:r>
              <a:rPr lang="en-US" dirty="0" smtClean="0"/>
              <a:t>-services to be provided</a:t>
            </a:r>
          </a:p>
          <a:p>
            <a:r>
              <a:rPr lang="en-US" dirty="0" smtClean="0"/>
              <a:t>-plans for initiating and evaluating the services</a:t>
            </a:r>
          </a:p>
          <a:p>
            <a:r>
              <a:rPr lang="en-US" dirty="0" smtClean="0"/>
              <a:t>-needed transition services  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61714" y="3998741"/>
            <a:ext cx="1586568" cy="26834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712403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8800" dirty="0" smtClean="0"/>
              <a:t>RTI</a:t>
            </a:r>
            <a:r>
              <a:rPr lang="en-US" dirty="0" smtClean="0"/>
              <a:t> – Response to intervention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en-US" dirty="0" smtClean="0"/>
              <a:t>-a students change (or lack of change) in academic performance or behavior as a result of instruction</a:t>
            </a:r>
          </a:p>
          <a:p>
            <a:r>
              <a:rPr lang="en-US" dirty="0" smtClean="0"/>
              <a:t>-helps determine whether a student is truly a student with a disability and not a student who has been subjected to poor or missing instruction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41124" y="2286000"/>
            <a:ext cx="2051589" cy="4022725"/>
          </a:xfrm>
        </p:spPr>
      </p:pic>
    </p:spTree>
    <p:extLst>
      <p:ext uri="{BB962C8B-B14F-4D97-AF65-F5344CB8AC3E}">
        <p14:creationId xmlns:p14="http://schemas.microsoft.com/office/powerpoint/2010/main" val="146115108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8000" dirty="0" smtClean="0"/>
              <a:t>IFSP</a:t>
            </a:r>
            <a:r>
              <a:rPr lang="en-US" dirty="0" smtClean="0"/>
              <a:t> – individualized family service plan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numCol="3">
            <a:normAutofit fontScale="92500" lnSpcReduction="20000"/>
          </a:bodyPr>
          <a:lstStyle/>
          <a:p>
            <a:r>
              <a:rPr lang="en-US" dirty="0" smtClean="0"/>
              <a:t>MUST include:</a:t>
            </a:r>
          </a:p>
          <a:p>
            <a:r>
              <a:rPr lang="en-US" dirty="0" smtClean="0"/>
              <a:t>-statement of child’s present level of development in physical, cognitive, communication, psychosocial and adaptive behavior</a:t>
            </a:r>
          </a:p>
          <a:p>
            <a:r>
              <a:rPr lang="en-US" dirty="0" smtClean="0"/>
              <a:t>-statement of family strengths, resources, concerns, and priorities related to child’s development</a:t>
            </a:r>
          </a:p>
          <a:p>
            <a:r>
              <a:rPr lang="en-US" dirty="0" smtClean="0"/>
              <a:t>-statement of the major outcomes expected to be achieved for child and family</a:t>
            </a:r>
          </a:p>
          <a:p>
            <a:r>
              <a:rPr lang="en-US" dirty="0" smtClean="0"/>
              <a:t>-statement of frequency, intensity and method of delivering the early intervention services necessary to produce desired outcome for the child and family</a:t>
            </a:r>
          </a:p>
          <a:p>
            <a:r>
              <a:rPr lang="en-US" dirty="0" smtClean="0"/>
              <a:t>-statement of the natural environments where the services will be provided or statement explaining why services will not be provided in natural environments </a:t>
            </a:r>
          </a:p>
          <a:p>
            <a:r>
              <a:rPr lang="en-US" dirty="0" smtClean="0"/>
              <a:t>-projected dates and anticipated duration of services</a:t>
            </a:r>
          </a:p>
          <a:p>
            <a:r>
              <a:rPr lang="en-US" dirty="0" smtClean="0"/>
              <a:t>-name of service coordinator responsible for implementation of the IFSP and coordination with other agencies and professionals </a:t>
            </a:r>
          </a:p>
          <a:p>
            <a:r>
              <a:rPr lang="en-US" dirty="0" smtClean="0"/>
              <a:t>-steps to be implemented to ensure successful transition to preschool services provided by public schools</a:t>
            </a:r>
          </a:p>
          <a:p>
            <a:r>
              <a:rPr lang="en-US" dirty="0" smtClean="0"/>
              <a:t>-written consent from parents</a:t>
            </a:r>
          </a:p>
          <a:p>
            <a:endParaRPr lang="en-US" dirty="0" smtClean="0"/>
          </a:p>
          <a:p>
            <a:endParaRPr lang="en-US" dirty="0" smtClean="0"/>
          </a:p>
        </p:txBody>
      </p:sp>
      <p:sp>
        <p:nvSpPr>
          <p:cNvPr id="5" name="TextBox 4"/>
          <p:cNvSpPr txBox="1"/>
          <p:nvPr/>
        </p:nvSpPr>
        <p:spPr>
          <a:xfrm>
            <a:off x="1024128" y="1730326"/>
            <a:ext cx="989240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Legal documentation similar to IEP but focus includes family.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66069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Support  outside school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/>
        <p:txBody>
          <a:bodyPr>
            <a:normAutofit/>
          </a:bodyPr>
          <a:lstStyle/>
          <a:p>
            <a:r>
              <a:rPr lang="en-US" sz="3200" dirty="0" smtClean="0"/>
              <a:t>Parental Support Groups</a:t>
            </a:r>
          </a:p>
          <a:p>
            <a:r>
              <a:rPr lang="en-US" sz="2400" dirty="0" smtClean="0"/>
              <a:t>-opportunity for parents to share experiences</a:t>
            </a:r>
          </a:p>
          <a:p>
            <a:r>
              <a:rPr lang="en-US" sz="2400" dirty="0" smtClean="0"/>
              <a:t>-provides educational support</a:t>
            </a:r>
          </a:p>
          <a:p>
            <a:r>
              <a:rPr lang="en-US" sz="2400" dirty="0" smtClean="0"/>
              <a:t>-provides emotional support</a:t>
            </a:r>
          </a:p>
          <a:p>
            <a:pPr marL="0" indent="0">
              <a:buNone/>
            </a:pPr>
            <a:endParaRPr lang="en-US" sz="2000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2"/>
          </p:nvPr>
        </p:nvSpPr>
        <p:spPr/>
        <p:txBody>
          <a:bodyPr>
            <a:normAutofit/>
          </a:bodyPr>
          <a:lstStyle/>
          <a:p>
            <a:r>
              <a:rPr lang="en-US" sz="3600" dirty="0" smtClean="0"/>
              <a:t>Parent Centers</a:t>
            </a:r>
          </a:p>
          <a:p>
            <a:r>
              <a:rPr lang="en-US" sz="2400" dirty="0" smtClean="0"/>
              <a:t>Purpose is to network parents of children with disabilities with professionals in the field</a:t>
            </a:r>
            <a:endParaRPr lang="en-US" sz="2400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81898" y="4297680"/>
            <a:ext cx="2813795" cy="24550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963987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Notes from 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en-US" dirty="0" smtClean="0"/>
              <a:t>Always know that I will be available and will be willing to help in anyway that I can. Some successful forms of communication are Parent-Teacher Conferences, Home-Note Programs as well as Traveling Notebooks. Please feel free to contact me via email anytime.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75471" y="2286000"/>
            <a:ext cx="3982896" cy="4022725"/>
          </a:xfrm>
        </p:spPr>
      </p:pic>
    </p:spTree>
    <p:extLst>
      <p:ext uri="{BB962C8B-B14F-4D97-AF65-F5344CB8AC3E}">
        <p14:creationId xmlns:p14="http://schemas.microsoft.com/office/powerpoint/2010/main" val="185807282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Reflection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These are the topics I chose to talk about because I find them to be the most useful. I think it’s important to be aware of the legalities because it is every parents job and right to do what is best for their child. These are all things that I don’t think everybody is aware of and as parents they deserve to know. There are always options available.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3375458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References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Hallahan, Daniel P. Kauffman, James M. Pullen, Paige C. (2015) </a:t>
            </a:r>
            <a:r>
              <a:rPr lang="en-US" i="1" dirty="0" smtClean="0"/>
              <a:t>Exceptional Learners: 	An Introduction to Special Education. </a:t>
            </a:r>
            <a:r>
              <a:rPr lang="en-US" dirty="0" smtClean="0"/>
              <a:t>Upper Saddle River, New Jersey: 	Pearson.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58789902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ntegral">
  <a:themeElements>
    <a:clrScheme name="Integral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B9F25"/>
      </a:hlink>
      <a:folHlink>
        <a:srgbClr val="B26B02"/>
      </a:folHlink>
    </a:clrScheme>
    <a:fontScheme name="Integral">
      <a:majorFont>
        <a:latin typeface="Tw Cen MT Condensed" panose="020B06060201040202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w Cen MT" panose="020B06020201040206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Integral">
      <a:fillStyleLst>
        <a:solidFill>
          <a:schemeClr val="phClr"/>
        </a:solidFill>
        <a:gradFill rotWithShape="1">
          <a:gsLst>
            <a:gs pos="0">
              <a:schemeClr val="phClr">
                <a:tint val="83000"/>
                <a:satMod val="100000"/>
                <a:lumMod val="100000"/>
              </a:schemeClr>
            </a:gs>
            <a:gs pos="100000">
              <a:schemeClr val="phClr">
                <a:tint val="61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tint val="100000"/>
                <a:shade val="85000"/>
                <a:satMod val="100000"/>
                <a:lumMod val="100000"/>
              </a:schemeClr>
            </a:gs>
            <a:gs pos="100000">
              <a:schemeClr val="phClr">
                <a:tint val="90000"/>
                <a:shade val="100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2700" dir="5400000" algn="ctr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76200" dist="25400" dir="5400000" algn="ct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flat" dir="t">
              <a:rot lat="0" lon="0" rev="3600000"/>
            </a:lightRig>
          </a:scene3d>
          <a:sp3d contourW="12700" prstMaterial="flat">
            <a:bevelT w="38100" h="44450" prst="angle"/>
            <a:contourClr>
              <a:schemeClr val="phClr">
                <a:shade val="35000"/>
                <a:satMod val="160000"/>
              </a:schemeClr>
            </a:contourClr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hade val="85000"/>
            <a:satMod val="125000"/>
          </a:schemeClr>
        </a:solidFill>
        <a:blipFill rotWithShape="1">
          <a:blip xmlns:r="http://schemas.openxmlformats.org/officeDocument/2006/relationships" r:embed="rId1">
            <a:duotone>
              <a:schemeClr val="phClr">
                <a:tint val="95000"/>
                <a:shade val="74000"/>
                <a:satMod val="230000"/>
              </a:schemeClr>
              <a:schemeClr val="phClr">
                <a:tint val="92000"/>
                <a:shade val="69000"/>
                <a:satMod val="250000"/>
              </a:schemeClr>
            </a:duotone>
          </a:blip>
          <a:tile tx="0" ty="0" sx="40000" sy="4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ntegral" id="{3577F8C9-A904-41D8-97D2-FD898F53F20E}" vid="{682D6EBE-8D36-4FF2-9DB3-F3D8D7B6715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Integral</Template>
  <TotalTime>117</TotalTime>
  <Words>655</Words>
  <Application>Microsoft Office PowerPoint</Application>
  <PresentationFormat>Widescreen</PresentationFormat>
  <Paragraphs>59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5" baseType="lpstr">
      <vt:lpstr>Tw Cen MT</vt:lpstr>
      <vt:lpstr>Tw Cen MT Condensed</vt:lpstr>
      <vt:lpstr>Wingdings 3</vt:lpstr>
      <vt:lpstr>Integral</vt:lpstr>
      <vt:lpstr>Parents of exceptional learners</vt:lpstr>
      <vt:lpstr>Points for parents</vt:lpstr>
      <vt:lpstr>IDEA – Individuals with disabilities education act</vt:lpstr>
      <vt:lpstr>LRE – Least restrictive environment </vt:lpstr>
      <vt:lpstr>IEP – individualized education program</vt:lpstr>
      <vt:lpstr>RTI – Response to intervention</vt:lpstr>
      <vt:lpstr>IFSP – individualized family service plan</vt:lpstr>
      <vt:lpstr>Support  outside school</vt:lpstr>
      <vt:lpstr>Notes from me</vt:lpstr>
      <vt:lpstr>Reflection</vt:lpstr>
      <vt:lpstr>References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Parents of exceptional learners</dc:title>
  <dc:creator>Katie Keegan</dc:creator>
  <cp:lastModifiedBy>Katie Keegan</cp:lastModifiedBy>
  <cp:revision>11</cp:revision>
  <dcterms:created xsi:type="dcterms:W3CDTF">2015-10-04T00:11:36Z</dcterms:created>
  <dcterms:modified xsi:type="dcterms:W3CDTF">2015-10-04T02:09:32Z</dcterms:modified>
</cp:coreProperties>
</file>